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notesMasterIdLst>
    <p:notesMasterId r:id="rId27"/>
  </p:notesMasterIdLst>
  <p:handoutMasterIdLst>
    <p:handoutMasterId r:id="rId28"/>
  </p:handoutMasterIdLst>
  <p:sldIdLst>
    <p:sldId id="293" r:id="rId3"/>
    <p:sldId id="287" r:id="rId4"/>
    <p:sldId id="296" r:id="rId5"/>
    <p:sldId id="275" r:id="rId6"/>
    <p:sldId id="294" r:id="rId7"/>
    <p:sldId id="295" r:id="rId8"/>
    <p:sldId id="297" r:id="rId9"/>
    <p:sldId id="276" r:id="rId10"/>
    <p:sldId id="277" r:id="rId11"/>
    <p:sldId id="284" r:id="rId12"/>
    <p:sldId id="302" r:id="rId13"/>
    <p:sldId id="303" r:id="rId14"/>
    <p:sldId id="288" r:id="rId15"/>
    <p:sldId id="257" r:id="rId16"/>
    <p:sldId id="258" r:id="rId17"/>
    <p:sldId id="259" r:id="rId18"/>
    <p:sldId id="263" r:id="rId19"/>
    <p:sldId id="262" r:id="rId20"/>
    <p:sldId id="261" r:id="rId21"/>
    <p:sldId id="260" r:id="rId22"/>
    <p:sldId id="264" r:id="rId23"/>
    <p:sldId id="265" r:id="rId24"/>
    <p:sldId id="266" r:id="rId25"/>
    <p:sldId id="267" r:id="rId2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F430E-1266-47E1-BBC4-88C900E366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DD1EA-398C-4701-8840-204187B3DB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7/11/2021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CBDE2-BDB5-4367-B59D-DEBBD150E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59DF4-C3A7-40D3-986C-4E9CE706E3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8322-80C4-4954-B4A0-599E3F0F81B4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6775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7/11/2021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EFD0-158C-40BB-B59F-3CA6E55A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299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3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7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6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2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2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5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973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126945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0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1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3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0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4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71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70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8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3" y="609602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2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0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3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761070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8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70" y="1732452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8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70325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6" y="1770325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40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1835257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2380140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6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0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8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9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6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7" y="1732452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580BE03-C3E0-4236-AA56-4BEA404D342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8" y="5883278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24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430D-1C80-482E-B938-299EDED65313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70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59A4309-B295-4490-9A9A-65C0202326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214303"/>
            <a:ext cx="8382000" cy="1754326"/>
          </a:xfrm>
          <a:effectLst>
            <a:outerShdw dist="35921" dir="2700000" algn="ctr" rotWithShape="0">
              <a:srgbClr val="33CC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 Back – Part 5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Jerusalem Is Rebuilt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FA39706-078D-440B-8848-FC65BB06F5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124202"/>
            <a:ext cx="8382000" cy="437043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Ezra,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Nehemiah, </a:t>
            </a:r>
            <a:r>
              <a:rPr lang="en-US" altLang="en-US" sz="2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Esther, </a:t>
            </a:r>
            <a:r>
              <a:rPr lang="en-US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Haggai</a:t>
            </a:r>
            <a:r>
              <a:rPr lang="en-US" altLang="en-US" sz="2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Zechariah, Malachi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4" y="116937"/>
            <a:ext cx="7962901" cy="1975926"/>
          </a:xfrm>
          <a:noFill/>
        </p:spPr>
        <p:txBody>
          <a:bodyPr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Persian Kings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These rulers cover the period of restoration during the time of: Ezra, Nehemiah, Esther, Haggai, Zechariah, and Malachi.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2657475"/>
            <a:ext cx="8763000" cy="2675604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Darius 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(522-486 BC) Authorized the completion of temple. Ezra 4:24-6:15, Book of Haggai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Xerxes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(485-465 BC) Also called “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Ahasuerus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Esther was his queen, Book of Esther.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Artaxerxes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(465-425 BC) Authorized Nehemiah to rebuild Jerusalem, Ezra 7; Book of Nehemiah.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36B45C18-B913-40C5-976B-7040F24563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2324100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2">
            <a:extLst>
              <a:ext uri="{FF2B5EF4-FFF2-40B4-BE49-F238E27FC236}">
                <a16:creationId xmlns:a16="http://schemas.microsoft.com/office/drawing/2014/main" id="{AC0617C5-F5E9-4E20-AF81-3ECE594BC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4A32ADB-84C1-44AF-8534-ECD5A152D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954107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place approximately between chapters 6 and 7 of the book of Ezra.</a:t>
            </a:r>
          </a:p>
        </p:txBody>
      </p:sp>
      <p:cxnSp>
        <p:nvCxnSpPr>
          <p:cNvPr id="40968" name="Straight Connector 14">
            <a:extLst>
              <a:ext uri="{FF2B5EF4-FFF2-40B4-BE49-F238E27FC236}">
                <a16:creationId xmlns:a16="http://schemas.microsoft.com/office/drawing/2014/main" id="{C0FD19F0-A165-4877-AD75-0F4B7B589D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2">
            <a:extLst>
              <a:ext uri="{FF2B5EF4-FFF2-40B4-BE49-F238E27FC236}">
                <a16:creationId xmlns:a16="http://schemas.microsoft.com/office/drawing/2014/main" id="{AC0617C5-F5E9-4E20-AF81-3ECE594BC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Haggai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4A32ADB-84C1-44AF-8534-ECD5A152D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2322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“Consider Your Ways”</a:t>
            </a:r>
          </a:p>
        </p:txBody>
      </p:sp>
      <p:cxnSp>
        <p:nvCxnSpPr>
          <p:cNvPr id="40968" name="Straight Connector 14">
            <a:extLst>
              <a:ext uri="{FF2B5EF4-FFF2-40B4-BE49-F238E27FC236}">
                <a16:creationId xmlns:a16="http://schemas.microsoft.com/office/drawing/2014/main" id="{C0FD19F0-A165-4877-AD75-0F4B7B589D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7612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059"/>
            <a:ext cx="7772400" cy="923330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Nehemiah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701731"/>
          </a:xfrm>
        </p:spPr>
        <p:txBody>
          <a:bodyPr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 Man Of 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9328"/>
            <a:ext cx="7886700" cy="646331"/>
          </a:xfr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In His Brethren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008829" cy="4002121"/>
          </a:xfr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1:2 – Asked concerning the condition of his brethren.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1:4ff – Prays for the people.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1:11 – Prays for himself.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2:4 – Prays for the right answer. </a:t>
            </a:r>
          </a:p>
          <a:p>
            <a:pP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Power of prayer. James 5:16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BF0E73FD-F31D-4792-AF8B-E21434EBA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400175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4744"/>
            <a:ext cx="7886700" cy="646331"/>
          </a:xfr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28569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2:3-8 –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Petitions the king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Send ME to Jerusalem.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8C862990-C8DF-432F-A0B2-861D27E196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" y="1485900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4744"/>
            <a:ext cx="7886700" cy="646331"/>
          </a:xfr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Of Rebuilding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300800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2:9-20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Views the city, reveals his mission.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Ridicule.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Chapter 3 – Assignments given for the work.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C22BD084-12D8-4E22-BCA7-7395BF987B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5058"/>
            <a:ext cx="7886700" cy="646331"/>
          </a:xfr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Of Rebuilding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6920"/>
            <a:ext cx="7620000" cy="4909036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The Zeal Of The Work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4:1-3 Ridicule.</a:t>
            </a:r>
          </a:p>
          <a:p>
            <a:pPr lvl="1"/>
            <a:r>
              <a:rPr lang="en-US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4:6</a:t>
            </a: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“</a:t>
            </a:r>
            <a:r>
              <a:rPr lang="en-US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had a mind to work</a:t>
            </a: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cf. Haggai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4:9, 16 Watch.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4:17 Worked with one hand and held their weapons with the other hand.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4:18 Trumpet blower by Nehemiah … leadership and cooperation.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4:20 Faith in God.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will fight for us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94E8F468-A5C8-4986-80B4-2A959E9711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362075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6207"/>
            <a:ext cx="7886700" cy="646331"/>
          </a:xfr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Of Rebuilding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077" y="1608807"/>
            <a:ext cx="7886700" cy="5083956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The Greatest Interference To Their Work Was Internal Strife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5:1-6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5:9 – 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thing that ye do is not good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Ephesians 4:3; Psalms 133:1; 1 Thessalonians 5:12-13;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Galatians 5:15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5:12 – People promise to repay.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5:14-19 – Example of Nehemiah.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A9F83431-8B3D-4CBF-A1D8-33D5D8130C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362075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7350"/>
            <a:ext cx="7886700" cy="646331"/>
          </a:xfr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Of Rebuilding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1" y="1905000"/>
            <a:ext cx="8946037" cy="4180119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Uncompromising Work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First effort to get Nehemiah to compromise: 6:1-9</a:t>
            </a:r>
          </a:p>
          <a:p>
            <a:pPr lvl="2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 am doing a great work … I cannot come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…”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Second effort to get Nehemiah to compromise: 6:10-14</a:t>
            </a:r>
          </a:p>
          <a:p>
            <a:pPr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The Work Finished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6:15 Fifty two days.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E5713946-624B-4F0A-9069-4841E10BDF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0525" y="1362075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E5D8-7A19-467E-AA1F-2C8828F3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" y="55670"/>
            <a:ext cx="8880049" cy="1962076"/>
          </a:xfrm>
        </p:spPr>
        <p:txBody>
          <a:bodyPr wrap="square">
            <a:spAutoFit/>
          </a:bodyPr>
          <a:lstStyle/>
          <a:p>
            <a:r>
              <a:rPr lang="en-US" sz="2700" i="1" dirty="0"/>
              <a:t>“That which hath been is that which shall be; and that which hath been done is that which shall be done: and </a:t>
            </a:r>
            <a:r>
              <a:rPr lang="en-US" sz="2700" i="1" u="sng" dirty="0"/>
              <a:t>there is no new thing under the sun</a:t>
            </a:r>
            <a:r>
              <a:rPr lang="en-US" sz="2700" i="1" dirty="0"/>
              <a:t>. Is there a thing whereof it may be said, See, this is new? it hath been long ago, in the ages which were before us”</a:t>
            </a:r>
            <a:r>
              <a:rPr lang="en-US" sz="2700" dirty="0"/>
              <a:t> (Ecclesiastes 1:9-10).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40E9-BF17-4432-9688-A89FC84A8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" y="2049541"/>
            <a:ext cx="8880049" cy="4693593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“Black Death” spread across Europe in the years 1346-1353, killing an estimated 60 million.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 Smallpox outbreak of 1520 killed 5 - 8 million people.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Yellow fever outbreak over the course of spring and summer of 1878 killed an estimated 13,000 - 20,000.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The “Third Plague” of 1855 ultimately led to more than 12 million deaths in India and China, with about 10 million in India alone.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The Spanish flu pandemic of 1918-1919 killed millions. Older estimates say it killed 40 - 50 million people while current estimates say 50 - 100 million people worldwide were killed. In the United States alone, about 28% of the population suffered, and 500,000 to 675,000 died.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Ecclesiastes 7:14 says, </a:t>
            </a:r>
            <a:r>
              <a:rPr lang="en-US" sz="2300" i="1" dirty="0"/>
              <a:t>“In the day of prosperity be joyful, and in the day of adversity consider.”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107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7745"/>
            <a:ext cx="7886700" cy="1200329"/>
          </a:xfr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Of Registering and Educating The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400"/>
            <a:ext cx="8162925" cy="3319883"/>
          </a:xfrm>
        </p:spPr>
        <p:txBody>
          <a:bodyPr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7:1-73 – People registered according to genealogy.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8:1-8 – Law read to the people.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8:10ff – People react to the reading of the law.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cf. Ezra 9 - 10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– Public confession of sin.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– People make a covenant to keep the law.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7DC51183-7B8D-4615-AB91-3FDFA68530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690691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50" y="704744"/>
            <a:ext cx="8147705" cy="646331"/>
          </a:xfr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Of Populating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7550"/>
            <a:ext cx="7886700" cy="1200329"/>
          </a:xfrm>
        </p:spPr>
        <p:txBody>
          <a:bodyPr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11 – One out of every ten to dwell in Jerusalem.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B27966FD-AAD5-4B4C-AA0A-AFFADF0C50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" y="1690691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4744"/>
            <a:ext cx="7886700" cy="646331"/>
          </a:xfr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Dedication Of The 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77150" cy="4351338"/>
          </a:xfrm>
        </p:spPr>
        <p:txBody>
          <a:bodyPr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12:27 –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A grand occasion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Great celebration!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12:31 – The princes of Judah went upon the wall.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12:43 – Day of rejoicing, singing, praying, thanksgiving.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Heard even afar off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82E17087-0B42-436A-B96D-08CE6CE33E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514475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7745"/>
            <a:ext cx="7886700" cy="1200329"/>
          </a:xfrm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Cat Is Away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…”</a:t>
            </a:r>
            <a:b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Nehemiah 13:6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10" y="2057400"/>
            <a:ext cx="8394569" cy="3707682"/>
          </a:xfr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13:4-5 – Tobiah, given quarters in the temple courts by Eliashib the (high – 13:28) priest.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13:10-11 – Levites abandoned their posts in the temple.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13:15-17 – People profaned the Sabbath day.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(cf. chapter 10)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13:23ff – People had engaged in mixed marriages.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Ezra (9:3) versus Nehemiah.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D55F8C77-6E88-4B00-9086-057C10111F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681166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4744"/>
            <a:ext cx="7886700" cy="646331"/>
          </a:xfr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05" y="1905000"/>
            <a:ext cx="7886700" cy="3486083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We should be like Nehemiah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 or act now, cry later.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 the mind to work, despising internal strife.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Learn to accept the example and zeal of Nehemiah.</a:t>
            </a:r>
          </a:p>
          <a:p>
            <a:pPr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13:31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– “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Remember me, O my God, for good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D67EEF91-CEB1-4C3F-808F-8017DFDD1C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250" y="1457325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13">
            <a:extLst>
              <a:ext uri="{FF2B5EF4-FFF2-40B4-BE49-F238E27FC236}">
                <a16:creationId xmlns:a16="http://schemas.microsoft.com/office/drawing/2014/main" id="{23227FF4-2DBF-4A05-85B1-3BDAB8BB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57200"/>
            <a:ext cx="1295400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465" name="Rectangle 2">
            <a:extLst>
              <a:ext uri="{FF2B5EF4-FFF2-40B4-BE49-F238E27FC236}">
                <a16:creationId xmlns:a16="http://schemas.microsoft.com/office/drawing/2014/main" id="{2112519C-CF0C-4423-8C6B-4A045EC12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0302"/>
            <a:ext cx="7239000" cy="830997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Captives Free to Return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A4DD3A0-682A-4255-BB95-33568EEAC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475071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Israelites stayed where they were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has been almost 200 years since the first captives have been taken from Israel. </a:t>
            </a:r>
            <a:b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722 BC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most recent captives have been gone 50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built homes and were content</a:t>
            </a:r>
            <a:br>
              <a:rPr lang="en-US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stay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was their choice whether to return or not.</a:t>
            </a:r>
          </a:p>
        </p:txBody>
      </p:sp>
      <p:sp>
        <p:nvSpPr>
          <p:cNvPr id="19464" name="WordArt 11">
            <a:extLst>
              <a:ext uri="{FF2B5EF4-FFF2-40B4-BE49-F238E27FC236}">
                <a16:creationId xmlns:a16="http://schemas.microsoft.com/office/drawing/2014/main" id="{0A6997AF-4CCF-40A2-BFC7-3840A29256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576267"/>
            <a:ext cx="1143000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317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536 B.C.</a:t>
            </a:r>
          </a:p>
        </p:txBody>
      </p:sp>
      <p:cxnSp>
        <p:nvCxnSpPr>
          <p:cNvPr id="19466" name="Straight Connector 12">
            <a:extLst>
              <a:ext uri="{FF2B5EF4-FFF2-40B4-BE49-F238E27FC236}">
                <a16:creationId xmlns:a16="http://schemas.microsoft.com/office/drawing/2014/main" id="{62406380-C0E0-405A-8C3F-D6FD3D2743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066" y="427745"/>
            <a:ext cx="7742352" cy="1200329"/>
          </a:xfrm>
          <a:noFill/>
        </p:spPr>
        <p:txBody>
          <a:bodyPr>
            <a:spAutoFit/>
          </a:bodyPr>
          <a:lstStyle/>
          <a:p>
            <a:r>
              <a:rPr lang="en-US" sz="4000" dirty="0"/>
              <a:t>Background of Haggai and Nehemiah</a:t>
            </a:r>
            <a:br>
              <a:rPr lang="en-US" sz="4000" dirty="0"/>
            </a:br>
            <a:r>
              <a:rPr lang="en-US" sz="4000" dirty="0"/>
              <a:t>Ezra 1-6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71985" y="1828802"/>
            <a:ext cx="7391400" cy="430212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/>
              <a:t>Captivity</a:t>
            </a:r>
          </a:p>
          <a:p>
            <a:r>
              <a:rPr lang="en-US" sz="2800" dirty="0"/>
              <a:t>606 BC – First captives taken by Nebuchadnezzar. Daniel 1:1-2</a:t>
            </a:r>
          </a:p>
          <a:p>
            <a:r>
              <a:rPr lang="en-US" sz="2800" dirty="0"/>
              <a:t>597 BC – Second Group (10,000) taken to Babylon. 2 Kings 24:10-16; Ezekiel 1:1-3</a:t>
            </a:r>
          </a:p>
          <a:p>
            <a:r>
              <a:rPr lang="en-US" sz="2800" dirty="0"/>
              <a:t>586 BC – Jerusalem falls, temple destroyed.</a:t>
            </a:r>
            <a:br>
              <a:rPr lang="en-US" sz="2800" dirty="0"/>
            </a:br>
            <a:r>
              <a:rPr lang="en-US" sz="2800" dirty="0"/>
              <a:t>2 Kings 25:1-21</a:t>
            </a:r>
          </a:p>
          <a:p>
            <a:r>
              <a:rPr lang="en-US" sz="2800" dirty="0"/>
              <a:t>539 BC – Babylon falls to Medes and Persians. </a:t>
            </a:r>
            <a:br>
              <a:rPr lang="en-US" sz="2800" dirty="0"/>
            </a:br>
            <a:r>
              <a:rPr lang="en-US" sz="2800" dirty="0"/>
              <a:t>Daniel 5: 25ff; Isaiah 44:27-45:1-4</a:t>
            </a:r>
          </a:p>
        </p:txBody>
      </p:sp>
    </p:spTree>
    <p:extLst>
      <p:ext uri="{BB962C8B-B14F-4D97-AF65-F5344CB8AC3E}">
        <p14:creationId xmlns:p14="http://schemas.microsoft.com/office/powerpoint/2010/main" val="28029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AFAF9E9-F4B5-4108-883B-95DE3EDA1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 Is Rebuilt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42A96EB-C603-4BB3-AB54-57E02179BB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2677656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Permission to go home included all the tribes of the Israelites. Ezra 1:3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Israel (Northern tribes) was scattered throughout the Assyrian empire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Judah (Southern tribes) scattered in Babylon</a:t>
            </a:r>
          </a:p>
        </p:txBody>
      </p:sp>
      <p:pic>
        <p:nvPicPr>
          <p:cNvPr id="7179" name="Picture 11">
            <a:extLst>
              <a:ext uri="{FF2B5EF4-FFF2-40B4-BE49-F238E27FC236}">
                <a16:creationId xmlns:a16="http://schemas.microsoft.com/office/drawing/2014/main" id="{8A388D94-6B77-4247-9A93-0C50F521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3886201"/>
            <a:ext cx="43719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26D4DF42-A9B0-48BE-81CF-3174A83D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895729"/>
            <a:ext cx="4371975" cy="28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8" name="Straight Connector 11">
            <a:extLst>
              <a:ext uri="{FF2B5EF4-FFF2-40B4-BE49-F238E27FC236}">
                <a16:creationId xmlns:a16="http://schemas.microsoft.com/office/drawing/2014/main" id="{5B903060-41A4-411E-B41A-D3CB48CF37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>
            <a:extLst>
              <a:ext uri="{FF2B5EF4-FFF2-40B4-BE49-F238E27FC236}">
                <a16:creationId xmlns:a16="http://schemas.microsoft.com/office/drawing/2014/main" id="{0C1BEC90-4C0D-4FB5-B6F0-BF2AAD3C7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 Is Rebuilt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7B64C6-A6D5-425A-903B-487B344817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830997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Persia now controls all the territories once held by Assyrian and Babylonian empires</a:t>
            </a:r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254BD7CF-A55C-49DF-A7F0-8DD7A0967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7" y="2028827"/>
            <a:ext cx="88487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1" name="Straight Connector 11">
            <a:extLst>
              <a:ext uri="{FF2B5EF4-FFF2-40B4-BE49-F238E27FC236}">
                <a16:creationId xmlns:a16="http://schemas.microsoft.com/office/drawing/2014/main" id="{652FB279-BF75-443F-AC16-F836BE20DF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">
            <a:extLst>
              <a:ext uri="{FF2B5EF4-FFF2-40B4-BE49-F238E27FC236}">
                <a16:creationId xmlns:a16="http://schemas.microsoft.com/office/drawing/2014/main" id="{9EC86D61-9EF6-43D1-A788-259AADDEA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of Palestine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00296B5-AC3B-41A0-9D61-28C00FBCB2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2870" y="1295400"/>
            <a:ext cx="8534400" cy="4970591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profited from the Jews’ absence</a:t>
            </a:r>
          </a:p>
          <a:p>
            <a:pPr lvl="1" eaLnBrk="1" hangingPunct="1"/>
            <a:r>
              <a:rPr lang="en-US" altLang="en-US" sz="3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Samaritans,</a:t>
            </a:r>
            <a:r>
              <a:rPr lang="en-US" altLang="en-US" sz="300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Ammonites,</a:t>
            </a:r>
            <a:r>
              <a:rPr lang="en-US" altLang="en-US" sz="300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Edomites,</a:t>
            </a: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3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Nomadic tribes</a:t>
            </a: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moved into and nearer the</a:t>
            </a:r>
            <a:b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fertile lands</a:t>
            </a:r>
          </a:p>
          <a:p>
            <a:pPr marL="450000" lvl="1" indent="0" eaLnBrk="1" hangingPunct="1">
              <a:buNone/>
            </a:pPr>
            <a:endParaRPr lang="en-US" altLang="en-US" sz="3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Adversaries: Samaritans desired to help build the temple. Ezra 4:1ff; Nehemiah 2:17ff; cf. 2 Kings 17:32.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Jews accused of treason. Ezra 4:6ff; 11ff</a:t>
            </a:r>
          </a:p>
        </p:txBody>
      </p:sp>
      <p:cxnSp>
        <p:nvCxnSpPr>
          <p:cNvPr id="23560" name="Straight Connector 10">
            <a:extLst>
              <a:ext uri="{FF2B5EF4-FFF2-40B4-BE49-F238E27FC236}">
                <a16:creationId xmlns:a16="http://schemas.microsoft.com/office/drawing/2014/main" id="{7904CF02-A941-40E4-89CD-476A8AB9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4639" y="113039"/>
            <a:ext cx="7780060" cy="1754326"/>
          </a:xfr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“three returns” in Ezra and Nehemiah and Background of Haggai and Nehemiah – Ezra 1-6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41402" y="2070606"/>
            <a:ext cx="8889476" cy="446276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Restoration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536 BC –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issues a decree (538 BC) for the Jews to go back to Jerusalem; after 70 years.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(cf. Jeremiah 25:11; 29:10-14)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Almost 50,000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return under the leadership of Zerubbabel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 Chronicles 36:21-23; Ezra 1; 2:64-65)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520- 516 BC – The temple is completed.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Ezra 6:15; cf. Ezra 3:10ff; cf. Haggai 2:3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457 BC – Ezra led a second remnant of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2,058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Jews to Jerusalem. Ezra 8:1-34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444 BC – Nehemiah lead a third remnant back.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Nehemiah 2</a:t>
            </a:r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FD292C13-4710-435C-B7DB-5DEAE7B0E3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650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1" y="116937"/>
            <a:ext cx="8410575" cy="1975926"/>
          </a:xfrm>
          <a:noFill/>
        </p:spPr>
        <p:txBody>
          <a:bodyPr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Persian Kings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These rulers cover the period of restoration during the time of: Ezra, Nehemiah, Esther, Haggai, Zechariah, and Malachi.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3835" y="2724150"/>
            <a:ext cx="8696325" cy="2159566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(559-529 BC) Conquered Babylon in 539 BC with Darius the Mede. Daniel 5:30-31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Cambyses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(529-522 BC) Also called “Artaxerxes” Commanded work on temple to cease.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Ezra 4:7, 11, 23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C4B580A1-BD51-4139-B613-754B7AE364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2324100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99C12949-1A7A-49A1-BD6C-17D23740E918}" vid="{F4747419-8DBD-46FB-8F69-DCE54C9EDB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1275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Calisto MT</vt:lpstr>
      <vt:lpstr>Wingdings</vt:lpstr>
      <vt:lpstr>Wingdings 2</vt:lpstr>
      <vt:lpstr>Slate</vt:lpstr>
      <vt:lpstr>Theme4</vt:lpstr>
      <vt:lpstr>Welcome Back – Part 5 Jerusalem Is Rebuilt</vt:lpstr>
      <vt:lpstr>“That which hath been is that which shall be; and that which hath been done is that which shall be done: and there is no new thing under the sun. Is there a thing whereof it may be said, See, this is new? it hath been long ago, in the ages which were before us” (Ecclesiastes 1:9-10).</vt:lpstr>
      <vt:lpstr>Captives Free to Return</vt:lpstr>
      <vt:lpstr>Background of Haggai and Nehemiah Ezra 1-6</vt:lpstr>
      <vt:lpstr>Jerusalem Is Rebuilt</vt:lpstr>
      <vt:lpstr>Jerusalem Is Rebuilt</vt:lpstr>
      <vt:lpstr>The People of Palestine</vt:lpstr>
      <vt:lpstr>The “three returns” in Ezra and Nehemiah and Background of Haggai and Nehemiah – Ezra 1-6</vt:lpstr>
      <vt:lpstr>Persian Kings  These rulers cover the period of restoration during the time of: Ezra, Nehemiah, Esther, Haggai, Zechariah, and Malachi.</vt:lpstr>
      <vt:lpstr>Persian Kings  These rulers cover the period of restoration during the time of: Ezra, Nehemiah, Esther, Haggai, Zechariah, and Malachi.</vt:lpstr>
      <vt:lpstr>Esther</vt:lpstr>
      <vt:lpstr>Haggai</vt:lpstr>
      <vt:lpstr>Nehemiah</vt:lpstr>
      <vt:lpstr>Interest In His Brethren</vt:lpstr>
      <vt:lpstr>Preliminary Preparation</vt:lpstr>
      <vt:lpstr>The Work Of Rebuilding</vt:lpstr>
      <vt:lpstr>The Work Of Rebuilding</vt:lpstr>
      <vt:lpstr>The Work Of Rebuilding</vt:lpstr>
      <vt:lpstr>The Work Of Rebuilding</vt:lpstr>
      <vt:lpstr>The Work Of Registering and Educating The People</vt:lpstr>
      <vt:lpstr>The Work Of Populating The City</vt:lpstr>
      <vt:lpstr>Dedication Of The Walls</vt:lpstr>
      <vt:lpstr>“When The Cat Is Away …” Nehemiah 13:6</vt:lpstr>
      <vt:lpstr>Conclusion: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(Part 5)</dc:title>
  <dc:creator>Micky Galloway</dc:creator>
  <cp:lastModifiedBy>Richard Lidh</cp:lastModifiedBy>
  <cp:revision>19</cp:revision>
  <cp:lastPrinted>2021-07-10T20:53:50Z</cp:lastPrinted>
  <dcterms:created xsi:type="dcterms:W3CDTF">2021-07-10T17:53:06Z</dcterms:created>
  <dcterms:modified xsi:type="dcterms:W3CDTF">2021-07-10T20:53:53Z</dcterms:modified>
</cp:coreProperties>
</file>